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8" r:id="rId3"/>
    <p:sldId id="264"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2BC197-EC19-4955-A158-C9B68EED2F38}" type="datetimeFigureOut">
              <a:rPr lang="en-US" smtClean="0"/>
              <a:t>6/4/2023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74AB39-003F-44BD-8A1B-82F58CAC295D}" type="slidenum">
              <a:rPr lang="en-US" smtClean="0"/>
              <a:t>‹#›</a:t>
            </a:fld>
            <a:endParaRPr lang="en-US"/>
          </a:p>
        </p:txBody>
      </p:sp>
    </p:spTree>
    <p:extLst>
      <p:ext uri="{BB962C8B-B14F-4D97-AF65-F5344CB8AC3E}">
        <p14:creationId xmlns:p14="http://schemas.microsoft.com/office/powerpoint/2010/main" val="4230189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4C98E-206F-423C-ABEA-5FDCB726534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57DD46D-8A56-446A-B036-3A661547DB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EA576FE-4348-4872-B1E4-50CC3C8196F3}"/>
              </a:ext>
            </a:extLst>
          </p:cNvPr>
          <p:cNvSpPr>
            <a:spLocks noGrp="1"/>
          </p:cNvSpPr>
          <p:nvPr>
            <p:ph type="dt" sz="half" idx="10"/>
          </p:nvPr>
        </p:nvSpPr>
        <p:spPr/>
        <p:txBody>
          <a:bodyPr/>
          <a:lstStyle/>
          <a:p>
            <a:fld id="{D277415A-DC8C-4C7A-82A5-F9D0162EFFF9}" type="datetimeFigureOut">
              <a:rPr lang="en-US" smtClean="0"/>
              <a:t>6/4/2023</a:t>
            </a:fld>
            <a:endParaRPr lang="en-US"/>
          </a:p>
        </p:txBody>
      </p:sp>
      <p:sp>
        <p:nvSpPr>
          <p:cNvPr id="5" name="Footer Placeholder 4">
            <a:extLst>
              <a:ext uri="{FF2B5EF4-FFF2-40B4-BE49-F238E27FC236}">
                <a16:creationId xmlns:a16="http://schemas.microsoft.com/office/drawing/2014/main" id="{BDE042B6-47C7-483B-8DD2-DD0E0AFA42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55619-7DF8-41F0-91BD-D032E85016C5}"/>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61940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8E34F-944C-4325-AA8E-FC440B95CA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870F13A-919B-40DE-B291-EC320C2220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0CCD95-48B3-4EF1-A554-CCA7D82B1A85}"/>
              </a:ext>
            </a:extLst>
          </p:cNvPr>
          <p:cNvSpPr>
            <a:spLocks noGrp="1"/>
          </p:cNvSpPr>
          <p:nvPr>
            <p:ph type="dt" sz="half" idx="10"/>
          </p:nvPr>
        </p:nvSpPr>
        <p:spPr/>
        <p:txBody>
          <a:bodyPr/>
          <a:lstStyle/>
          <a:p>
            <a:fld id="{D277415A-DC8C-4C7A-82A5-F9D0162EFFF9}" type="datetimeFigureOut">
              <a:rPr lang="en-US" smtClean="0"/>
              <a:t>6/4/2023</a:t>
            </a:fld>
            <a:endParaRPr lang="en-US"/>
          </a:p>
        </p:txBody>
      </p:sp>
      <p:sp>
        <p:nvSpPr>
          <p:cNvPr id="5" name="Footer Placeholder 4">
            <a:extLst>
              <a:ext uri="{FF2B5EF4-FFF2-40B4-BE49-F238E27FC236}">
                <a16:creationId xmlns:a16="http://schemas.microsoft.com/office/drawing/2014/main" id="{5E741094-4C50-4742-A020-6C0513A2C9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E5AB1A-F75C-48B0-B481-EEA4D7FE03A8}"/>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191570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FF9822-7278-4005-81C2-4C0AA0846F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EC356F-CEB5-46C3-8448-68023A5C94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188987-5E88-4DED-BA3D-5A61A1451A03}"/>
              </a:ext>
            </a:extLst>
          </p:cNvPr>
          <p:cNvSpPr>
            <a:spLocks noGrp="1"/>
          </p:cNvSpPr>
          <p:nvPr>
            <p:ph type="dt" sz="half" idx="10"/>
          </p:nvPr>
        </p:nvSpPr>
        <p:spPr/>
        <p:txBody>
          <a:bodyPr/>
          <a:lstStyle/>
          <a:p>
            <a:fld id="{D277415A-DC8C-4C7A-82A5-F9D0162EFFF9}" type="datetimeFigureOut">
              <a:rPr lang="en-US" smtClean="0"/>
              <a:t>6/4/2023</a:t>
            </a:fld>
            <a:endParaRPr lang="en-US"/>
          </a:p>
        </p:txBody>
      </p:sp>
      <p:sp>
        <p:nvSpPr>
          <p:cNvPr id="5" name="Footer Placeholder 4">
            <a:extLst>
              <a:ext uri="{FF2B5EF4-FFF2-40B4-BE49-F238E27FC236}">
                <a16:creationId xmlns:a16="http://schemas.microsoft.com/office/drawing/2014/main" id="{89BE7E61-CFE3-4ACB-AE9B-2B9BA7989E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0A260-421A-4D6B-99CE-EF6A18DE3D65}"/>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995311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E22C4-E8A8-463F-9963-2D4743DC583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83E365-D3DD-489C-8B2B-DD55B469AC4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A1E4CA-276B-426E-950C-3F549307543D}"/>
              </a:ext>
            </a:extLst>
          </p:cNvPr>
          <p:cNvSpPr>
            <a:spLocks noGrp="1"/>
          </p:cNvSpPr>
          <p:nvPr>
            <p:ph type="dt" sz="half" idx="10"/>
          </p:nvPr>
        </p:nvSpPr>
        <p:spPr/>
        <p:txBody>
          <a:bodyPr/>
          <a:lstStyle/>
          <a:p>
            <a:fld id="{D277415A-DC8C-4C7A-82A5-F9D0162EFFF9}" type="datetimeFigureOut">
              <a:rPr lang="en-US" smtClean="0"/>
              <a:t>6/4/2023</a:t>
            </a:fld>
            <a:endParaRPr lang="en-US"/>
          </a:p>
        </p:txBody>
      </p:sp>
      <p:sp>
        <p:nvSpPr>
          <p:cNvPr id="5" name="Footer Placeholder 4">
            <a:extLst>
              <a:ext uri="{FF2B5EF4-FFF2-40B4-BE49-F238E27FC236}">
                <a16:creationId xmlns:a16="http://schemas.microsoft.com/office/drawing/2014/main" id="{53685C88-8B26-4724-A386-B707820AE5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D1FA5F-96CC-4992-821B-8BFE6DEA9C49}"/>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943814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AF7E5-D9A8-41E5-8837-B38F1305C6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1BCB88F-71F5-44AF-B39A-7C614B874C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E7B34A-B867-48F8-A78B-A29CDB623CD9}"/>
              </a:ext>
            </a:extLst>
          </p:cNvPr>
          <p:cNvSpPr>
            <a:spLocks noGrp="1"/>
          </p:cNvSpPr>
          <p:nvPr>
            <p:ph type="dt" sz="half" idx="10"/>
          </p:nvPr>
        </p:nvSpPr>
        <p:spPr/>
        <p:txBody>
          <a:bodyPr/>
          <a:lstStyle/>
          <a:p>
            <a:fld id="{D277415A-DC8C-4C7A-82A5-F9D0162EFFF9}" type="datetimeFigureOut">
              <a:rPr lang="en-US" smtClean="0"/>
              <a:t>6/4/2023</a:t>
            </a:fld>
            <a:endParaRPr lang="en-US"/>
          </a:p>
        </p:txBody>
      </p:sp>
      <p:sp>
        <p:nvSpPr>
          <p:cNvPr id="5" name="Footer Placeholder 4">
            <a:extLst>
              <a:ext uri="{FF2B5EF4-FFF2-40B4-BE49-F238E27FC236}">
                <a16:creationId xmlns:a16="http://schemas.microsoft.com/office/drawing/2014/main" id="{D1B40A9E-F324-45AF-81BC-12467BD14C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859F2D-37FC-4F15-BC6F-608469DBDD81}"/>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751199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36A86-8C1A-4C47-8C6D-85F59F3F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4BBDAF-5032-403D-BFB1-CB50B2EAE6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36B9864-81A8-4EA7-8536-D1C1397FA0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D542E6-D7C9-47A9-B4D4-849E32E5E7E6}"/>
              </a:ext>
            </a:extLst>
          </p:cNvPr>
          <p:cNvSpPr>
            <a:spLocks noGrp="1"/>
          </p:cNvSpPr>
          <p:nvPr>
            <p:ph type="dt" sz="half" idx="10"/>
          </p:nvPr>
        </p:nvSpPr>
        <p:spPr/>
        <p:txBody>
          <a:bodyPr/>
          <a:lstStyle/>
          <a:p>
            <a:fld id="{D277415A-DC8C-4C7A-82A5-F9D0162EFFF9}" type="datetimeFigureOut">
              <a:rPr lang="en-US" smtClean="0"/>
              <a:t>6/4/2023</a:t>
            </a:fld>
            <a:endParaRPr lang="en-US"/>
          </a:p>
        </p:txBody>
      </p:sp>
      <p:sp>
        <p:nvSpPr>
          <p:cNvPr id="6" name="Footer Placeholder 5">
            <a:extLst>
              <a:ext uri="{FF2B5EF4-FFF2-40B4-BE49-F238E27FC236}">
                <a16:creationId xmlns:a16="http://schemas.microsoft.com/office/drawing/2014/main" id="{ECD7CB58-C8A8-474E-8C30-893B431137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0533D3-F8DB-4739-B411-50735D751C6B}"/>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55897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5F180-5F04-4765-9010-4E35C34F3D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521429-FA2D-4F91-9E7B-83D2E388F0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53A316-90C5-40ED-B9FF-8BC627B879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9DAB4B-A162-44C0-B84A-F2D9CC3CAC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4FD2733-CE6C-4B4E-8AE4-5DD1B716F4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A8B2682-9887-4AA2-8159-F775425185A9}"/>
              </a:ext>
            </a:extLst>
          </p:cNvPr>
          <p:cNvSpPr>
            <a:spLocks noGrp="1"/>
          </p:cNvSpPr>
          <p:nvPr>
            <p:ph type="dt" sz="half" idx="10"/>
          </p:nvPr>
        </p:nvSpPr>
        <p:spPr/>
        <p:txBody>
          <a:bodyPr/>
          <a:lstStyle/>
          <a:p>
            <a:fld id="{D277415A-DC8C-4C7A-82A5-F9D0162EFFF9}" type="datetimeFigureOut">
              <a:rPr lang="en-US" smtClean="0"/>
              <a:t>6/4/2023</a:t>
            </a:fld>
            <a:endParaRPr lang="en-US"/>
          </a:p>
        </p:txBody>
      </p:sp>
      <p:sp>
        <p:nvSpPr>
          <p:cNvPr id="8" name="Footer Placeholder 7">
            <a:extLst>
              <a:ext uri="{FF2B5EF4-FFF2-40B4-BE49-F238E27FC236}">
                <a16:creationId xmlns:a16="http://schemas.microsoft.com/office/drawing/2014/main" id="{731ED113-53F3-4752-8604-06165CBBEA0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C417BC9-24A9-4487-9BA9-283E0873817D}"/>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08127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6F7D1-79DE-4902-A508-A9BE0B08F2C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621CEFC-AC1E-46A3-B901-EA7D956B8AF1}"/>
              </a:ext>
            </a:extLst>
          </p:cNvPr>
          <p:cNvSpPr>
            <a:spLocks noGrp="1"/>
          </p:cNvSpPr>
          <p:nvPr>
            <p:ph type="dt" sz="half" idx="10"/>
          </p:nvPr>
        </p:nvSpPr>
        <p:spPr/>
        <p:txBody>
          <a:bodyPr/>
          <a:lstStyle/>
          <a:p>
            <a:fld id="{D277415A-DC8C-4C7A-82A5-F9D0162EFFF9}" type="datetimeFigureOut">
              <a:rPr lang="en-US" smtClean="0"/>
              <a:t>6/4/2023</a:t>
            </a:fld>
            <a:endParaRPr lang="en-US"/>
          </a:p>
        </p:txBody>
      </p:sp>
      <p:sp>
        <p:nvSpPr>
          <p:cNvPr id="4" name="Footer Placeholder 3">
            <a:extLst>
              <a:ext uri="{FF2B5EF4-FFF2-40B4-BE49-F238E27FC236}">
                <a16:creationId xmlns:a16="http://schemas.microsoft.com/office/drawing/2014/main" id="{0D49C11E-4480-4C8D-BF43-0115CDA1B8D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6FF04FD-1110-431E-9EAD-FA9690348784}"/>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867787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31F53C-C5BF-4A82-9BEE-B46FD82BEEBA}"/>
              </a:ext>
            </a:extLst>
          </p:cNvPr>
          <p:cNvSpPr>
            <a:spLocks noGrp="1"/>
          </p:cNvSpPr>
          <p:nvPr>
            <p:ph type="dt" sz="half" idx="10"/>
          </p:nvPr>
        </p:nvSpPr>
        <p:spPr/>
        <p:txBody>
          <a:bodyPr/>
          <a:lstStyle/>
          <a:p>
            <a:fld id="{D277415A-DC8C-4C7A-82A5-F9D0162EFFF9}" type="datetimeFigureOut">
              <a:rPr lang="en-US" smtClean="0"/>
              <a:t>6/4/2023</a:t>
            </a:fld>
            <a:endParaRPr lang="en-US"/>
          </a:p>
        </p:txBody>
      </p:sp>
      <p:sp>
        <p:nvSpPr>
          <p:cNvPr id="3" name="Footer Placeholder 2">
            <a:extLst>
              <a:ext uri="{FF2B5EF4-FFF2-40B4-BE49-F238E27FC236}">
                <a16:creationId xmlns:a16="http://schemas.microsoft.com/office/drawing/2014/main" id="{689984CF-8423-42A2-98BD-BB106A3F65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68B08B-0648-415E-905C-B20D590515A9}"/>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918337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BC7A-3347-4084-B59E-DB87B1D0D2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776F44D-5BFB-4100-A457-3809D0387A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E5EC50-12BE-4E5C-898E-F1B99C7E65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1C1604-C7A0-41AB-8848-0755B9547895}"/>
              </a:ext>
            </a:extLst>
          </p:cNvPr>
          <p:cNvSpPr>
            <a:spLocks noGrp="1"/>
          </p:cNvSpPr>
          <p:nvPr>
            <p:ph type="dt" sz="half" idx="10"/>
          </p:nvPr>
        </p:nvSpPr>
        <p:spPr/>
        <p:txBody>
          <a:bodyPr/>
          <a:lstStyle/>
          <a:p>
            <a:fld id="{D277415A-DC8C-4C7A-82A5-F9D0162EFFF9}" type="datetimeFigureOut">
              <a:rPr lang="en-US" smtClean="0"/>
              <a:t>6/4/2023</a:t>
            </a:fld>
            <a:endParaRPr lang="en-US"/>
          </a:p>
        </p:txBody>
      </p:sp>
      <p:sp>
        <p:nvSpPr>
          <p:cNvPr id="6" name="Footer Placeholder 5">
            <a:extLst>
              <a:ext uri="{FF2B5EF4-FFF2-40B4-BE49-F238E27FC236}">
                <a16:creationId xmlns:a16="http://schemas.microsoft.com/office/drawing/2014/main" id="{2EC11D73-7ACB-46A4-B0F2-5FC62BC580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67764D-7F4F-4586-91E7-BC6C1DE4B70F}"/>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68029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D7D86-24E1-4AFC-9399-BE4B949A1F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191DF83-77A5-4B60-92E7-90F2A74D81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86B898-8CBC-4B23-BFE8-DEADE8E43F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571455-BC7F-48D1-8E7F-8B76E24A9267}"/>
              </a:ext>
            </a:extLst>
          </p:cNvPr>
          <p:cNvSpPr>
            <a:spLocks noGrp="1"/>
          </p:cNvSpPr>
          <p:nvPr>
            <p:ph type="dt" sz="half" idx="10"/>
          </p:nvPr>
        </p:nvSpPr>
        <p:spPr/>
        <p:txBody>
          <a:bodyPr/>
          <a:lstStyle/>
          <a:p>
            <a:fld id="{D277415A-DC8C-4C7A-82A5-F9D0162EFFF9}" type="datetimeFigureOut">
              <a:rPr lang="en-US" smtClean="0"/>
              <a:t>6/4/2023</a:t>
            </a:fld>
            <a:endParaRPr lang="en-US"/>
          </a:p>
        </p:txBody>
      </p:sp>
      <p:sp>
        <p:nvSpPr>
          <p:cNvPr id="6" name="Footer Placeholder 5">
            <a:extLst>
              <a:ext uri="{FF2B5EF4-FFF2-40B4-BE49-F238E27FC236}">
                <a16:creationId xmlns:a16="http://schemas.microsoft.com/office/drawing/2014/main" id="{0F9801C8-BEA4-4AC6-BECF-091FB568CA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F1B16A-235E-4270-AC59-26B2EF66B25F}"/>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56974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F2C7FF-0452-496E-B2E6-1063AF3997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D3AFD01-F043-45B6-A065-E8384E1BCE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CD8161-C953-4ECB-8009-0F7050E12A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77415A-DC8C-4C7A-82A5-F9D0162EFFF9}" type="datetimeFigureOut">
              <a:rPr lang="en-US" smtClean="0"/>
              <a:t>6/4/2023</a:t>
            </a:fld>
            <a:endParaRPr lang="en-US"/>
          </a:p>
        </p:txBody>
      </p:sp>
      <p:sp>
        <p:nvSpPr>
          <p:cNvPr id="5" name="Footer Placeholder 4">
            <a:extLst>
              <a:ext uri="{FF2B5EF4-FFF2-40B4-BE49-F238E27FC236}">
                <a16:creationId xmlns:a16="http://schemas.microsoft.com/office/drawing/2014/main" id="{AACE82D0-A7CE-4B13-A807-67F200AC41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4FA8DE-12EF-46D2-B8BC-266BD618CA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44EA9F-5F9C-49C9-9356-DFD16D7F32DA}" type="slidenum">
              <a:rPr lang="en-US" smtClean="0"/>
              <a:t>‹#›</a:t>
            </a:fld>
            <a:endParaRPr lang="en-US"/>
          </a:p>
        </p:txBody>
      </p:sp>
    </p:spTree>
    <p:extLst>
      <p:ext uri="{BB962C8B-B14F-4D97-AF65-F5344CB8AC3E}">
        <p14:creationId xmlns:p14="http://schemas.microsoft.com/office/powerpoint/2010/main" val="1244330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6.png"/><Relationship Id="rId2" Type="http://schemas.openxmlformats.org/officeDocument/2006/relationships/oleObject" Target="../embeddings/oleObject4.bin"/><Relationship Id="rId1" Type="http://schemas.openxmlformats.org/officeDocument/2006/relationships/slideLayout" Target="../slideLayouts/slideLayout1.xml"/><Relationship Id="rId6" Type="http://schemas.openxmlformats.org/officeDocument/2006/relationships/oleObject" Target="../embeddings/oleObject6.bin"/><Relationship Id="rId5" Type="http://schemas.openxmlformats.org/officeDocument/2006/relationships/image" Target="../media/image5.png"/><Relationship Id="rId4" Type="http://schemas.openxmlformats.org/officeDocument/2006/relationships/oleObject" Target="../embeddings/oleObject5.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image" Target="../media/image7.wmf"/><Relationship Id="rId7" Type="http://schemas.openxmlformats.org/officeDocument/2006/relationships/image" Target="../media/image9.png"/><Relationship Id="rId2" Type="http://schemas.openxmlformats.org/officeDocument/2006/relationships/oleObject" Target="../embeddings/oleObject7.bin"/><Relationship Id="rId1" Type="http://schemas.openxmlformats.org/officeDocument/2006/relationships/slideLayout" Target="../slideLayouts/slideLayout1.xml"/><Relationship Id="rId6" Type="http://schemas.openxmlformats.org/officeDocument/2006/relationships/oleObject" Target="../embeddings/oleObject9.bin"/><Relationship Id="rId11" Type="http://schemas.openxmlformats.org/officeDocument/2006/relationships/image" Target="../media/image11.png"/><Relationship Id="rId5" Type="http://schemas.openxmlformats.org/officeDocument/2006/relationships/image" Target="../media/image8.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78870" y="180455"/>
            <a:ext cx="4682207" cy="612169"/>
          </a:xfrm>
        </p:spPr>
        <p:txBody>
          <a:bodyPr>
            <a:normAutofit fontScale="90000"/>
          </a:bodyPr>
          <a:lstStyle/>
          <a:p>
            <a:r>
              <a:rPr lang="en-US" sz="3200" b="1" u="sng">
                <a:latin typeface="+mn-lt"/>
              </a:rPr>
              <a:t>Electron-phonon Interaction</a:t>
            </a:r>
            <a:endParaRPr lang="en-US" sz="5400" b="1" u="sng">
              <a:latin typeface="+mn-lt"/>
            </a:endParaRPr>
          </a:p>
        </p:txBody>
      </p:sp>
      <p:graphicFrame>
        <p:nvGraphicFramePr>
          <p:cNvPr id="5" name="Object 4">
            <a:extLst>
              <a:ext uri="{FF2B5EF4-FFF2-40B4-BE49-F238E27FC236}">
                <a16:creationId xmlns:a16="http://schemas.microsoft.com/office/drawing/2014/main" id="{7B375929-D6D3-42C2-8A5C-DB31AE1788D4}"/>
              </a:ext>
            </a:extLst>
          </p:cNvPr>
          <p:cNvGraphicFramePr>
            <a:graphicFrameLocks noChangeAspect="1"/>
          </p:cNvGraphicFramePr>
          <p:nvPr>
            <p:extLst>
              <p:ext uri="{D42A27DB-BD31-4B8C-83A1-F6EECF244321}">
                <p14:modId xmlns:p14="http://schemas.microsoft.com/office/powerpoint/2010/main" val="1407745637"/>
              </p:ext>
            </p:extLst>
          </p:nvPr>
        </p:nvGraphicFramePr>
        <p:xfrm>
          <a:off x="430213" y="1908789"/>
          <a:ext cx="7829550" cy="630238"/>
        </p:xfrm>
        <a:graphic>
          <a:graphicData uri="http://schemas.openxmlformats.org/presentationml/2006/ole">
            <mc:AlternateContent xmlns:mc="http://schemas.openxmlformats.org/markup-compatibility/2006">
              <mc:Choice xmlns:v="urn:schemas-microsoft-com:vml" Requires="v">
                <p:oleObj name="Equation" r:id="rId2" imgW="5638680" imgH="457200" progId="Equation.DSMT4">
                  <p:embed/>
                </p:oleObj>
              </mc:Choice>
              <mc:Fallback>
                <p:oleObj name="Equation" r:id="rId2" imgW="5638680" imgH="457200" progId="Equation.DSMT4">
                  <p:embed/>
                  <p:pic>
                    <p:nvPicPr>
                      <p:cNvPr id="0" name="Object 1"/>
                      <p:cNvPicPr>
                        <a:picLocks noChangeAspect="1" noChangeArrowheads="1"/>
                      </p:cNvPicPr>
                      <p:nvPr/>
                    </p:nvPicPr>
                    <p:blipFill>
                      <a:blip r:embed="rId3"/>
                      <a:srcRect/>
                      <a:stretch>
                        <a:fillRect/>
                      </a:stretch>
                    </p:blipFill>
                    <p:spPr bwMode="auto">
                      <a:xfrm>
                        <a:off x="430213" y="1908789"/>
                        <a:ext cx="7829550" cy="630238"/>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080BB15C-AD3E-4724-93DA-15AE7175A914}"/>
              </a:ext>
            </a:extLst>
          </p:cNvPr>
          <p:cNvSpPr txBox="1"/>
          <p:nvPr/>
        </p:nvSpPr>
        <p:spPr>
          <a:xfrm>
            <a:off x="365418" y="856737"/>
            <a:ext cx="10607381" cy="954107"/>
          </a:xfrm>
          <a:prstGeom prst="rect">
            <a:avLst/>
          </a:prstGeom>
          <a:noFill/>
        </p:spPr>
        <p:txBody>
          <a:bodyPr wrap="square" rtlCol="0">
            <a:spAutoFit/>
          </a:bodyPr>
          <a:lstStyle/>
          <a:p>
            <a:r>
              <a:rPr lang="en-US" sz="1400"/>
              <a:t>Let’s consider the interaction Hamiltonian between electrons and phonons.  So we’re thinking of a bunch of negative electrons floating around against the backdrop of a bunch of positively charged nuclear lattice sites (positive because the electrons are gone).  The electric potential a given electron feels is just the sum of the electron potentials generated by the sum of all positively charged lattice sites [we’re going to ignore the e-e interaction] So we have:</a:t>
            </a:r>
          </a:p>
        </p:txBody>
      </p:sp>
      <p:sp>
        <p:nvSpPr>
          <p:cNvPr id="7" name="TextBox 6">
            <a:extLst>
              <a:ext uri="{FF2B5EF4-FFF2-40B4-BE49-F238E27FC236}">
                <a16:creationId xmlns:a16="http://schemas.microsoft.com/office/drawing/2014/main" id="{47EFDF68-8347-4258-A50C-91885294D877}"/>
              </a:ext>
            </a:extLst>
          </p:cNvPr>
          <p:cNvSpPr txBox="1"/>
          <p:nvPr/>
        </p:nvSpPr>
        <p:spPr>
          <a:xfrm>
            <a:off x="365418" y="2638762"/>
            <a:ext cx="10607381" cy="523220"/>
          </a:xfrm>
          <a:prstGeom prst="rect">
            <a:avLst/>
          </a:prstGeom>
          <a:noFill/>
        </p:spPr>
        <p:txBody>
          <a:bodyPr wrap="square" rtlCol="0">
            <a:spAutoFit/>
          </a:bodyPr>
          <a:lstStyle/>
          <a:p>
            <a:r>
              <a:rPr lang="en-US" sz="1400"/>
              <a:t>Where R + x is the position of the ion, note.  Now Taylor expand for small ionic displacements, ignore the first term cause that’s just the crystal lattice, and put second term in terms of FT:  </a:t>
            </a:r>
          </a:p>
        </p:txBody>
      </p:sp>
      <p:graphicFrame>
        <p:nvGraphicFramePr>
          <p:cNvPr id="9" name="Object 8">
            <a:extLst>
              <a:ext uri="{FF2B5EF4-FFF2-40B4-BE49-F238E27FC236}">
                <a16:creationId xmlns:a16="http://schemas.microsoft.com/office/drawing/2014/main" id="{EB9B27C1-382E-4DEF-81ED-B606E48DC869}"/>
              </a:ext>
            </a:extLst>
          </p:cNvPr>
          <p:cNvGraphicFramePr>
            <a:graphicFrameLocks noChangeAspect="1"/>
          </p:cNvGraphicFramePr>
          <p:nvPr>
            <p:extLst>
              <p:ext uri="{D42A27DB-BD31-4B8C-83A1-F6EECF244321}">
                <p14:modId xmlns:p14="http://schemas.microsoft.com/office/powerpoint/2010/main" val="2851733793"/>
              </p:ext>
            </p:extLst>
          </p:nvPr>
        </p:nvGraphicFramePr>
        <p:xfrm>
          <a:off x="430213" y="3299425"/>
          <a:ext cx="10093325" cy="1214437"/>
        </p:xfrm>
        <a:graphic>
          <a:graphicData uri="http://schemas.openxmlformats.org/presentationml/2006/ole">
            <mc:AlternateContent xmlns:mc="http://schemas.openxmlformats.org/markup-compatibility/2006">
              <mc:Choice xmlns:v="urn:schemas-microsoft-com:vml" Requires="v">
                <p:oleObj name="Equation" r:id="rId4" imgW="7860960" imgH="952200" progId="Equation.DSMT4">
                  <p:embed/>
                </p:oleObj>
              </mc:Choice>
              <mc:Fallback>
                <p:oleObj name="Equation" r:id="rId4" imgW="7860960" imgH="952200" progId="Equation.DSMT4">
                  <p:embed/>
                  <p:pic>
                    <p:nvPicPr>
                      <p:cNvPr id="0" name="Object 4"/>
                      <p:cNvPicPr>
                        <a:picLocks noChangeAspect="1" noChangeArrowheads="1"/>
                      </p:cNvPicPr>
                      <p:nvPr/>
                    </p:nvPicPr>
                    <p:blipFill>
                      <a:blip r:embed="rId5"/>
                      <a:srcRect/>
                      <a:stretch>
                        <a:fillRect/>
                      </a:stretch>
                    </p:blipFill>
                    <p:spPr bwMode="auto">
                      <a:xfrm>
                        <a:off x="430213" y="3299425"/>
                        <a:ext cx="10093325" cy="1214437"/>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C5B5AB7A-E6FA-496E-A2E2-79316C6B4DED}"/>
              </a:ext>
            </a:extLst>
          </p:cNvPr>
          <p:cNvSpPr txBox="1"/>
          <p:nvPr/>
        </p:nvSpPr>
        <p:spPr>
          <a:xfrm>
            <a:off x="365418" y="4574100"/>
            <a:ext cx="2886829" cy="307777"/>
          </a:xfrm>
          <a:prstGeom prst="rect">
            <a:avLst/>
          </a:prstGeom>
          <a:noFill/>
        </p:spPr>
        <p:txBody>
          <a:bodyPr wrap="square" rtlCol="0">
            <a:spAutoFit/>
          </a:bodyPr>
          <a:lstStyle/>
          <a:p>
            <a:r>
              <a:rPr lang="en-US" sz="1400"/>
              <a:t>We end up with the following,</a:t>
            </a:r>
          </a:p>
        </p:txBody>
      </p:sp>
      <p:graphicFrame>
        <p:nvGraphicFramePr>
          <p:cNvPr id="13" name="Object 12">
            <a:extLst>
              <a:ext uri="{FF2B5EF4-FFF2-40B4-BE49-F238E27FC236}">
                <a16:creationId xmlns:a16="http://schemas.microsoft.com/office/drawing/2014/main" id="{936E0E5B-F361-421B-8291-B21545AB8951}"/>
              </a:ext>
            </a:extLst>
          </p:cNvPr>
          <p:cNvGraphicFramePr>
            <a:graphicFrameLocks noChangeAspect="1"/>
          </p:cNvGraphicFramePr>
          <p:nvPr>
            <p:extLst>
              <p:ext uri="{D42A27DB-BD31-4B8C-83A1-F6EECF244321}">
                <p14:modId xmlns:p14="http://schemas.microsoft.com/office/powerpoint/2010/main" val="1349360052"/>
              </p:ext>
            </p:extLst>
          </p:nvPr>
        </p:nvGraphicFramePr>
        <p:xfrm>
          <a:off x="430213" y="5068131"/>
          <a:ext cx="9699625" cy="684213"/>
        </p:xfrm>
        <a:graphic>
          <a:graphicData uri="http://schemas.openxmlformats.org/presentationml/2006/ole">
            <mc:AlternateContent xmlns:mc="http://schemas.openxmlformats.org/markup-compatibility/2006">
              <mc:Choice xmlns:v="urn:schemas-microsoft-com:vml" Requires="v">
                <p:oleObj name="Equation" r:id="rId6" imgW="6717960" imgH="469800" progId="Equation.DSMT4">
                  <p:embed/>
                </p:oleObj>
              </mc:Choice>
              <mc:Fallback>
                <p:oleObj name="Equation" r:id="rId6" imgW="6717960" imgH="469800" progId="Equation.DSMT4">
                  <p:embed/>
                  <p:pic>
                    <p:nvPicPr>
                      <p:cNvPr id="0" name="Object 8"/>
                      <p:cNvPicPr>
                        <a:picLocks noChangeAspect="1" noChangeArrowheads="1"/>
                      </p:cNvPicPr>
                      <p:nvPr/>
                    </p:nvPicPr>
                    <p:blipFill>
                      <a:blip r:embed="rId7"/>
                      <a:srcRect/>
                      <a:stretch>
                        <a:fillRect/>
                      </a:stretch>
                    </p:blipFill>
                    <p:spPr bwMode="auto">
                      <a:xfrm>
                        <a:off x="430213" y="5068131"/>
                        <a:ext cx="9699625" cy="684213"/>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ECE2F3C1-A404-4670-A874-0776305D5899}"/>
              </a:ext>
            </a:extLst>
          </p:cNvPr>
          <p:cNvSpPr txBox="1"/>
          <p:nvPr/>
        </p:nvSpPr>
        <p:spPr>
          <a:xfrm>
            <a:off x="340736" y="5938881"/>
            <a:ext cx="10607381" cy="738664"/>
          </a:xfrm>
          <a:prstGeom prst="rect">
            <a:avLst/>
          </a:prstGeom>
          <a:noFill/>
        </p:spPr>
        <p:txBody>
          <a:bodyPr wrap="square" rtlCol="0">
            <a:spAutoFit/>
          </a:bodyPr>
          <a:lstStyle/>
          <a:p>
            <a:r>
              <a:rPr lang="en-US" sz="1400"/>
              <a:t>q sum in V</a:t>
            </a:r>
            <a:r>
              <a:rPr lang="en-US" sz="1400" baseline="-25000"/>
              <a:t>eph</a:t>
            </a:r>
            <a:r>
              <a:rPr lang="en-US" sz="1400"/>
              <a:t> is over all wavevectors, even those outside the BZ.  But note that </a:t>
            </a:r>
            <a:r>
              <a:rPr lang="en-US"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q</a:t>
            </a:r>
            <a:r>
              <a:rPr lang="en-US" sz="1400">
                <a:latin typeface="Calibri" panose="020F0502020204030204" pitchFamily="34" charset="0"/>
                <a:cs typeface="Calibri" panose="020F0502020204030204" pitchFamily="34" charset="0"/>
              </a:rPr>
              <a:t> and A</a:t>
            </a:r>
            <a:r>
              <a:rPr lang="en-US" sz="1400" baseline="-25000">
                <a:latin typeface="Calibri" panose="020F0502020204030204" pitchFamily="34" charset="0"/>
                <a:cs typeface="Calibri" panose="020F0502020204030204" pitchFamily="34" charset="0"/>
              </a:rPr>
              <a:t>q</a:t>
            </a:r>
            <a:r>
              <a:rPr lang="en-US" sz="1400">
                <a:latin typeface="Calibri" panose="020F0502020204030204" pitchFamily="34" charset="0"/>
                <a:cs typeface="Calibri" panose="020F0502020204030204" pitchFamily="34" charset="0"/>
              </a:rPr>
              <a:t> are periodic functions of q.  </a:t>
            </a:r>
            <a:r>
              <a:rPr lang="en-US" sz="1400"/>
              <a:t>Observe how the interaction describes two processes:  an electron |k&gt;</a:t>
            </a:r>
            <a:r>
              <a:rPr lang="en-US" sz="1400" baseline="-25000"/>
              <a:t>e</a:t>
            </a:r>
            <a:r>
              <a:rPr lang="en-US" sz="1400"/>
              <a:t> absorbs a phonon |q&gt;</a:t>
            </a:r>
            <a:r>
              <a:rPr lang="en-US" sz="1400" baseline="-25000"/>
              <a:t>ph</a:t>
            </a:r>
            <a:r>
              <a:rPr lang="en-US" sz="1400"/>
              <a:t> and becomes an electron |k+q&gt;</a:t>
            </a:r>
            <a:r>
              <a:rPr lang="en-US" sz="1400" baseline="-25000"/>
              <a:t>e</a:t>
            </a:r>
            <a:r>
              <a:rPr lang="en-US" sz="1400"/>
              <a:t>.  Or, we have an electron |k&gt;</a:t>
            </a:r>
            <a:r>
              <a:rPr lang="en-US" sz="1400" baseline="-25000"/>
              <a:t>e</a:t>
            </a:r>
            <a:r>
              <a:rPr lang="en-US" sz="1400"/>
              <a:t> emits a phonon |-q&gt;</a:t>
            </a:r>
            <a:r>
              <a:rPr lang="en-US" sz="1400" baseline="-25000"/>
              <a:t>ph</a:t>
            </a:r>
            <a:r>
              <a:rPr lang="en-US" sz="1400"/>
              <a:t> and becomes an electron |k+q&gt;</a:t>
            </a:r>
            <a:r>
              <a:rPr lang="en-US" sz="1400" baseline="-25000"/>
              <a:t>e</a:t>
            </a:r>
            <a:r>
              <a:rPr lang="en-US" sz="1400"/>
              <a:t>. </a:t>
            </a:r>
          </a:p>
        </p:txBody>
      </p:sp>
    </p:spTree>
    <p:extLst>
      <p:ext uri="{BB962C8B-B14F-4D97-AF65-F5344CB8AC3E}">
        <p14:creationId xmlns:p14="http://schemas.microsoft.com/office/powerpoint/2010/main" val="1500897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088849" y="151993"/>
            <a:ext cx="5131323" cy="612169"/>
          </a:xfrm>
        </p:spPr>
        <p:txBody>
          <a:bodyPr>
            <a:normAutofit fontScale="90000"/>
          </a:bodyPr>
          <a:lstStyle/>
          <a:p>
            <a:r>
              <a:rPr lang="en-US" sz="3600" b="1" u="sng">
                <a:latin typeface="+mn-lt"/>
              </a:rPr>
              <a:t>Electron-Phonon Interaction</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65419" y="2390372"/>
            <a:ext cx="10305723" cy="523220"/>
          </a:xfrm>
          <a:prstGeom prst="rect">
            <a:avLst/>
          </a:prstGeom>
          <a:noFill/>
        </p:spPr>
        <p:txBody>
          <a:bodyPr wrap="square" rtlCol="0">
            <a:spAutoFit/>
          </a:bodyPr>
          <a:lstStyle/>
          <a:p>
            <a:r>
              <a:rPr lang="en-US" sz="1400"/>
              <a:t>Now we can read off the Feynman diagram rules.  The free electron GF, phonon GF, and interaction are given below.  We sum over all unconstrained momenta with 1/V, and all unconstrained frequencies with 1/</a:t>
            </a:r>
            <a:r>
              <a:rPr lang="el-GR" sz="1400"/>
              <a:t>β</a:t>
            </a:r>
            <a:r>
              <a:rPr lang="en-US" sz="1400"/>
              <a:t>.  </a:t>
            </a:r>
          </a:p>
        </p:txBody>
      </p:sp>
      <p:graphicFrame>
        <p:nvGraphicFramePr>
          <p:cNvPr id="4" name="Object 3">
            <a:extLst>
              <a:ext uri="{FF2B5EF4-FFF2-40B4-BE49-F238E27FC236}">
                <a16:creationId xmlns:a16="http://schemas.microsoft.com/office/drawing/2014/main" id="{208F26C2-296D-4EBB-841B-47EEC50C131D}"/>
              </a:ext>
            </a:extLst>
          </p:cNvPr>
          <p:cNvGraphicFramePr>
            <a:graphicFrameLocks noChangeAspect="1"/>
          </p:cNvGraphicFramePr>
          <p:nvPr>
            <p:extLst>
              <p:ext uri="{D42A27DB-BD31-4B8C-83A1-F6EECF244321}">
                <p14:modId xmlns:p14="http://schemas.microsoft.com/office/powerpoint/2010/main" val="3459758696"/>
              </p:ext>
            </p:extLst>
          </p:nvPr>
        </p:nvGraphicFramePr>
        <p:xfrm>
          <a:off x="450262" y="1560297"/>
          <a:ext cx="6219826" cy="639762"/>
        </p:xfrm>
        <a:graphic>
          <a:graphicData uri="http://schemas.openxmlformats.org/presentationml/2006/ole">
            <mc:AlternateContent xmlns:mc="http://schemas.openxmlformats.org/markup-compatibility/2006">
              <mc:Choice xmlns:v="urn:schemas-microsoft-com:vml" Requires="v">
                <p:oleObj name="Equation" r:id="rId2" imgW="4533840" imgH="469800" progId="Equation.DSMT4">
                  <p:embed/>
                </p:oleObj>
              </mc:Choice>
              <mc:Fallback>
                <p:oleObj name="Equation" r:id="rId2" imgW="4533840" imgH="469800" progId="Equation.DSMT4">
                  <p:embed/>
                  <p:pic>
                    <p:nvPicPr>
                      <p:cNvPr id="0" name="Object 275"/>
                      <p:cNvPicPr>
                        <a:picLocks noChangeAspect="1" noChangeArrowheads="1"/>
                      </p:cNvPicPr>
                      <p:nvPr/>
                    </p:nvPicPr>
                    <p:blipFill>
                      <a:blip r:embed="rId3"/>
                      <a:srcRect/>
                      <a:stretch>
                        <a:fillRect/>
                      </a:stretch>
                    </p:blipFill>
                    <p:spPr bwMode="auto">
                      <a:xfrm>
                        <a:off x="450262" y="1560297"/>
                        <a:ext cx="6219826" cy="639762"/>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DFFCA5B3-CF29-420D-9913-00A6F412D1B7}"/>
              </a:ext>
            </a:extLst>
          </p:cNvPr>
          <p:cNvSpPr txBox="1"/>
          <p:nvPr/>
        </p:nvSpPr>
        <p:spPr>
          <a:xfrm>
            <a:off x="365417" y="1039737"/>
            <a:ext cx="6219826" cy="307777"/>
          </a:xfrm>
          <a:prstGeom prst="rect">
            <a:avLst/>
          </a:prstGeom>
          <a:noFill/>
        </p:spPr>
        <p:txBody>
          <a:bodyPr wrap="square" rtlCol="0">
            <a:spAutoFit/>
          </a:bodyPr>
          <a:lstStyle/>
          <a:p>
            <a:r>
              <a:rPr lang="en-US" sz="1400"/>
              <a:t>If we specialize to an isotropic lattice, we get:</a:t>
            </a:r>
          </a:p>
        </p:txBody>
      </p:sp>
      <p:graphicFrame>
        <p:nvGraphicFramePr>
          <p:cNvPr id="7" name="Object 6">
            <a:extLst>
              <a:ext uri="{FF2B5EF4-FFF2-40B4-BE49-F238E27FC236}">
                <a16:creationId xmlns:a16="http://schemas.microsoft.com/office/drawing/2014/main" id="{2BE1D46E-0673-44F0-8C05-F8417457FE53}"/>
              </a:ext>
            </a:extLst>
          </p:cNvPr>
          <p:cNvGraphicFramePr>
            <a:graphicFrameLocks noChangeAspect="1"/>
          </p:cNvGraphicFramePr>
          <p:nvPr>
            <p:extLst>
              <p:ext uri="{D42A27DB-BD31-4B8C-83A1-F6EECF244321}">
                <p14:modId xmlns:p14="http://schemas.microsoft.com/office/powerpoint/2010/main" val="557549588"/>
              </p:ext>
            </p:extLst>
          </p:nvPr>
        </p:nvGraphicFramePr>
        <p:xfrm>
          <a:off x="449145" y="3511767"/>
          <a:ext cx="4226551" cy="1249970"/>
        </p:xfrm>
        <a:graphic>
          <a:graphicData uri="http://schemas.openxmlformats.org/presentationml/2006/ole">
            <mc:AlternateContent xmlns:mc="http://schemas.openxmlformats.org/markup-compatibility/2006">
              <mc:Choice xmlns:v="urn:schemas-microsoft-com:vml" Requires="v">
                <p:oleObj name="Bitmap Image" r:id="rId4" imgW="3055885" imgH="921905" progId="Paint.Picture">
                  <p:embed/>
                </p:oleObj>
              </mc:Choice>
              <mc:Fallback>
                <p:oleObj name="Bitmap Image" r:id="rId4" imgW="3055885" imgH="921905" progId="Paint.Picture">
                  <p:embed/>
                  <p:pic>
                    <p:nvPicPr>
                      <p:cNvPr id="0" name="Object 281"/>
                      <p:cNvPicPr>
                        <a:picLocks noChangeAspect="1" noChangeArrowheads="1"/>
                      </p:cNvPicPr>
                      <p:nvPr/>
                    </p:nvPicPr>
                    <p:blipFill>
                      <a:blip r:embed="rId5">
                        <a:extLst>
                          <a:ext uri="{28A0092B-C50C-407E-A947-70E740481C1C}">
                            <a14:useLocalDpi xmlns:a14="http://schemas.microsoft.com/office/drawing/2010/main" val="0"/>
                          </a:ext>
                        </a:extLst>
                      </a:blip>
                      <a:srcRect l="3343" r="6480" b="11386"/>
                      <a:stretch>
                        <a:fillRect/>
                      </a:stretch>
                    </p:blipFill>
                    <p:spPr bwMode="auto">
                      <a:xfrm>
                        <a:off x="449145" y="3511767"/>
                        <a:ext cx="4226551" cy="1249970"/>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7716858D-0AF8-4AD6-97E2-BB5B587DE93A}"/>
              </a:ext>
            </a:extLst>
          </p:cNvPr>
          <p:cNvGraphicFramePr>
            <a:graphicFrameLocks noChangeAspect="1"/>
          </p:cNvGraphicFramePr>
          <p:nvPr>
            <p:extLst>
              <p:ext uri="{D42A27DB-BD31-4B8C-83A1-F6EECF244321}">
                <p14:modId xmlns:p14="http://schemas.microsoft.com/office/powerpoint/2010/main" val="3172316760"/>
              </p:ext>
            </p:extLst>
          </p:nvPr>
        </p:nvGraphicFramePr>
        <p:xfrm>
          <a:off x="5863474" y="3108343"/>
          <a:ext cx="2696065" cy="1769647"/>
        </p:xfrm>
        <a:graphic>
          <a:graphicData uri="http://schemas.openxmlformats.org/presentationml/2006/ole">
            <mc:AlternateContent xmlns:mc="http://schemas.openxmlformats.org/markup-compatibility/2006">
              <mc:Choice xmlns:v="urn:schemas-microsoft-com:vml" Requires="v">
                <p:oleObj name="Bitmap Image" r:id="rId6" imgW="2126164" imgH="1272650" progId="Paint.Picture">
                  <p:embed/>
                </p:oleObj>
              </mc:Choice>
              <mc:Fallback>
                <p:oleObj name="Bitmap Image" r:id="rId6" imgW="2126164" imgH="1272650" progId="Paint.Picture">
                  <p:embed/>
                  <p:pic>
                    <p:nvPicPr>
                      <p:cNvPr id="0" name="Object 283"/>
                      <p:cNvPicPr>
                        <a:picLocks noChangeAspect="1" noChangeArrowheads="1"/>
                      </p:cNvPicPr>
                      <p:nvPr/>
                    </p:nvPicPr>
                    <p:blipFill>
                      <a:blip r:embed="rId7">
                        <a:extLst>
                          <a:ext uri="{28A0092B-C50C-407E-A947-70E740481C1C}">
                            <a14:useLocalDpi xmlns:a14="http://schemas.microsoft.com/office/drawing/2010/main" val="0"/>
                          </a:ext>
                        </a:extLst>
                      </a:blip>
                      <a:srcRect l="5412" t="4019" r="6027" b="-815"/>
                      <a:stretch>
                        <a:fillRect/>
                      </a:stretch>
                    </p:blipFill>
                    <p:spPr bwMode="auto">
                      <a:xfrm>
                        <a:off x="5863474" y="3108343"/>
                        <a:ext cx="2696065" cy="1769647"/>
                      </a:xfrm>
                      <a:prstGeom prst="rect">
                        <a:avLst/>
                      </a:prstGeom>
                      <a:noFill/>
                    </p:spPr>
                  </p:pic>
                </p:oleObj>
              </mc:Fallback>
            </mc:AlternateContent>
          </a:graphicData>
        </a:graphic>
      </p:graphicFrame>
    </p:spTree>
    <p:extLst>
      <p:ext uri="{BB962C8B-B14F-4D97-AF65-F5344CB8AC3E}">
        <p14:creationId xmlns:p14="http://schemas.microsoft.com/office/powerpoint/2010/main" val="1806486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077703" y="150700"/>
            <a:ext cx="5062194" cy="612169"/>
          </a:xfrm>
        </p:spPr>
        <p:txBody>
          <a:bodyPr>
            <a:noAutofit/>
          </a:bodyPr>
          <a:lstStyle/>
          <a:p>
            <a:r>
              <a:rPr lang="en-US" sz="3200" b="1" u="sng">
                <a:latin typeface="+mn-lt"/>
              </a:rPr>
              <a:t>Electron-Phonon Excitations</a:t>
            </a:r>
            <a:endParaRPr lang="en-US" sz="4400" b="1" u="sng">
              <a:latin typeface="+mn-lt"/>
            </a:endParaRPr>
          </a:p>
        </p:txBody>
      </p:sp>
      <p:sp>
        <p:nvSpPr>
          <p:cNvPr id="10" name="TextBox 9">
            <a:extLst>
              <a:ext uri="{FF2B5EF4-FFF2-40B4-BE49-F238E27FC236}">
                <a16:creationId xmlns:a16="http://schemas.microsoft.com/office/drawing/2014/main" id="{4C8CCFE4-37FD-4AE5-B4A5-4F45D479ACBD}"/>
              </a:ext>
            </a:extLst>
          </p:cNvPr>
          <p:cNvSpPr txBox="1"/>
          <p:nvPr/>
        </p:nvSpPr>
        <p:spPr>
          <a:xfrm>
            <a:off x="431408" y="1028566"/>
            <a:ext cx="8194121" cy="523220"/>
          </a:xfrm>
          <a:prstGeom prst="rect">
            <a:avLst/>
          </a:prstGeom>
          <a:noFill/>
        </p:spPr>
        <p:txBody>
          <a:bodyPr wrap="square" rtlCol="0">
            <a:spAutoFit/>
          </a:bodyPr>
          <a:lstStyle/>
          <a:p>
            <a:r>
              <a:rPr lang="en-US" sz="1400"/>
              <a:t>Now let’s consider how the interaction affects the electron self-energy, and the phonon self-energy.   For the electron we have: </a:t>
            </a:r>
          </a:p>
        </p:txBody>
      </p:sp>
      <p:graphicFrame>
        <p:nvGraphicFramePr>
          <p:cNvPr id="4" name="Object 3">
            <a:extLst>
              <a:ext uri="{FF2B5EF4-FFF2-40B4-BE49-F238E27FC236}">
                <a16:creationId xmlns:a16="http://schemas.microsoft.com/office/drawing/2014/main" id="{8EE5717D-A45F-484E-806E-639BC166EAA3}"/>
              </a:ext>
            </a:extLst>
          </p:cNvPr>
          <p:cNvGraphicFramePr>
            <a:graphicFrameLocks noChangeAspect="1"/>
          </p:cNvGraphicFramePr>
          <p:nvPr>
            <p:extLst>
              <p:ext uri="{D42A27DB-BD31-4B8C-83A1-F6EECF244321}">
                <p14:modId xmlns:p14="http://schemas.microsoft.com/office/powerpoint/2010/main" val="3127127135"/>
              </p:ext>
            </p:extLst>
          </p:nvPr>
        </p:nvGraphicFramePr>
        <p:xfrm>
          <a:off x="5608800" y="4250085"/>
          <a:ext cx="3190875" cy="663575"/>
        </p:xfrm>
        <a:graphic>
          <a:graphicData uri="http://schemas.openxmlformats.org/presentationml/2006/ole">
            <mc:AlternateContent xmlns:mc="http://schemas.openxmlformats.org/markup-compatibility/2006">
              <mc:Choice xmlns:v="urn:schemas-microsoft-com:vml" Requires="v">
                <p:oleObj name="Equation" r:id="rId2" imgW="2336760" imgH="482400" progId="Equation.DSMT4">
                  <p:embed/>
                </p:oleObj>
              </mc:Choice>
              <mc:Fallback>
                <p:oleObj name="Equation" r:id="rId2" imgW="2336760" imgH="482400" progId="Equation.DSMT4">
                  <p:embed/>
                  <p:pic>
                    <p:nvPicPr>
                      <p:cNvPr id="4" name="Object 3">
                        <a:extLst>
                          <a:ext uri="{FF2B5EF4-FFF2-40B4-BE49-F238E27FC236}">
                            <a16:creationId xmlns:a16="http://schemas.microsoft.com/office/drawing/2014/main" id="{8EE5717D-A45F-484E-806E-639BC166EAA3}"/>
                          </a:ext>
                        </a:extLst>
                      </p:cNvPr>
                      <p:cNvPicPr>
                        <a:picLocks noChangeAspect="1" noChangeArrowheads="1"/>
                      </p:cNvPicPr>
                      <p:nvPr/>
                    </p:nvPicPr>
                    <p:blipFill>
                      <a:blip r:embed="rId3"/>
                      <a:srcRect/>
                      <a:stretch>
                        <a:fillRect/>
                      </a:stretch>
                    </p:blipFill>
                    <p:spPr bwMode="auto">
                      <a:xfrm>
                        <a:off x="5608800" y="4250085"/>
                        <a:ext cx="3190875" cy="663575"/>
                      </a:xfrm>
                      <a:prstGeom prst="rect">
                        <a:avLst/>
                      </a:prstGeom>
                      <a:solidFill>
                        <a:srgbClr val="CCFFCC"/>
                      </a:solidFill>
                      <a:ln>
                        <a:solidFill>
                          <a:srgbClr val="CCFFCC"/>
                        </a:solidFill>
                      </a:ln>
                    </p:spPr>
                  </p:pic>
                </p:oleObj>
              </mc:Fallback>
            </mc:AlternateContent>
          </a:graphicData>
        </a:graphic>
      </p:graphicFrame>
      <p:graphicFrame>
        <p:nvGraphicFramePr>
          <p:cNvPr id="17" name="Object 16">
            <a:extLst>
              <a:ext uri="{FF2B5EF4-FFF2-40B4-BE49-F238E27FC236}">
                <a16:creationId xmlns:a16="http://schemas.microsoft.com/office/drawing/2014/main" id="{46A10F5C-766C-47F1-8173-586FE00C1249}"/>
              </a:ext>
            </a:extLst>
          </p:cNvPr>
          <p:cNvGraphicFramePr>
            <a:graphicFrameLocks noChangeAspect="1"/>
          </p:cNvGraphicFramePr>
          <p:nvPr>
            <p:extLst>
              <p:ext uri="{D42A27DB-BD31-4B8C-83A1-F6EECF244321}">
                <p14:modId xmlns:p14="http://schemas.microsoft.com/office/powerpoint/2010/main" val="2169969966"/>
              </p:ext>
            </p:extLst>
          </p:nvPr>
        </p:nvGraphicFramePr>
        <p:xfrm>
          <a:off x="5249928" y="1762903"/>
          <a:ext cx="2542929" cy="565330"/>
        </p:xfrm>
        <a:graphic>
          <a:graphicData uri="http://schemas.openxmlformats.org/presentationml/2006/ole">
            <mc:AlternateContent xmlns:mc="http://schemas.openxmlformats.org/markup-compatibility/2006">
              <mc:Choice xmlns:v="urn:schemas-microsoft-com:vml" Requires="v">
                <p:oleObj name="Equation" r:id="rId4" imgW="1917700" imgH="431800" progId="Equation.DSMT4">
                  <p:embed/>
                </p:oleObj>
              </mc:Choice>
              <mc:Fallback>
                <p:oleObj name="Equation" r:id="rId4" imgW="1917700" imgH="431800" progId="Equation.DSMT4">
                  <p:embed/>
                  <p:pic>
                    <p:nvPicPr>
                      <p:cNvPr id="17" name="Object 16">
                        <a:extLst>
                          <a:ext uri="{FF2B5EF4-FFF2-40B4-BE49-F238E27FC236}">
                            <a16:creationId xmlns:a16="http://schemas.microsoft.com/office/drawing/2014/main" id="{46A10F5C-766C-47F1-8173-586FE00C12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9928" y="1762903"/>
                        <a:ext cx="2542929" cy="565330"/>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E8676B75-FC6F-4769-8502-E8B91CBF8043}"/>
              </a:ext>
            </a:extLst>
          </p:cNvPr>
          <p:cNvSpPr txBox="1"/>
          <p:nvPr/>
        </p:nvSpPr>
        <p:spPr>
          <a:xfrm>
            <a:off x="529471" y="5946205"/>
            <a:ext cx="8907217" cy="307777"/>
          </a:xfrm>
          <a:prstGeom prst="rect">
            <a:avLst/>
          </a:prstGeom>
          <a:noFill/>
        </p:spPr>
        <p:txBody>
          <a:bodyPr wrap="square" rtlCol="0">
            <a:spAutoFit/>
          </a:bodyPr>
          <a:lstStyle/>
          <a:p>
            <a:r>
              <a:rPr lang="en-US" sz="1400"/>
              <a:t>The naïve RPA approximation seems to indicate a divergence of the spectrum for small q’s.  Huh.  Well…</a:t>
            </a:r>
          </a:p>
        </p:txBody>
      </p:sp>
      <p:graphicFrame>
        <p:nvGraphicFramePr>
          <p:cNvPr id="7" name="Object 6">
            <a:extLst>
              <a:ext uri="{FF2B5EF4-FFF2-40B4-BE49-F238E27FC236}">
                <a16:creationId xmlns:a16="http://schemas.microsoft.com/office/drawing/2014/main" id="{62D8D479-3992-4C6C-853A-D05427B63C71}"/>
              </a:ext>
            </a:extLst>
          </p:cNvPr>
          <p:cNvGraphicFramePr>
            <a:graphicFrameLocks noChangeAspect="1"/>
          </p:cNvGraphicFramePr>
          <p:nvPr>
            <p:extLst>
              <p:ext uri="{D42A27DB-BD31-4B8C-83A1-F6EECF244321}">
                <p14:modId xmlns:p14="http://schemas.microsoft.com/office/powerpoint/2010/main" val="3838442784"/>
              </p:ext>
            </p:extLst>
          </p:nvPr>
        </p:nvGraphicFramePr>
        <p:xfrm>
          <a:off x="487428" y="1679481"/>
          <a:ext cx="4196704" cy="742923"/>
        </p:xfrm>
        <a:graphic>
          <a:graphicData uri="http://schemas.openxmlformats.org/presentationml/2006/ole">
            <mc:AlternateContent xmlns:mc="http://schemas.openxmlformats.org/markup-compatibility/2006">
              <mc:Choice xmlns:v="urn:schemas-microsoft-com:vml" Requires="v">
                <p:oleObj name="Bitmap Image" r:id="rId6" imgW="7734970" imgH="1493649" progId="Paint.Picture">
                  <p:embed/>
                </p:oleObj>
              </mc:Choice>
              <mc:Fallback>
                <p:oleObj name="Bitmap Image" r:id="rId6" imgW="7734970" imgH="1493649" progId="Paint.Picture">
                  <p:embed/>
                  <p:pic>
                    <p:nvPicPr>
                      <p:cNvPr id="0" name="Object 103"/>
                      <p:cNvPicPr>
                        <a:picLocks noChangeAspect="1" noChangeArrowheads="1"/>
                      </p:cNvPicPr>
                      <p:nvPr/>
                    </p:nvPicPr>
                    <p:blipFill>
                      <a:blip r:embed="rId7">
                        <a:extLst>
                          <a:ext uri="{28A0092B-C50C-407E-A947-70E740481C1C}">
                            <a14:useLocalDpi xmlns:a14="http://schemas.microsoft.com/office/drawing/2010/main" val="0"/>
                          </a:ext>
                        </a:extLst>
                      </a:blip>
                      <a:srcRect l="6360" t="10092" r="22438" b="25688"/>
                      <a:stretch>
                        <a:fillRect/>
                      </a:stretch>
                    </p:blipFill>
                    <p:spPr bwMode="auto">
                      <a:xfrm>
                        <a:off x="487428" y="1679481"/>
                        <a:ext cx="4196704" cy="742923"/>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A4923BE5-7DDC-4D3E-A553-5D6421DCCC78}"/>
              </a:ext>
            </a:extLst>
          </p:cNvPr>
          <p:cNvGraphicFramePr>
            <a:graphicFrameLocks noChangeAspect="1"/>
          </p:cNvGraphicFramePr>
          <p:nvPr>
            <p:extLst>
              <p:ext uri="{D42A27DB-BD31-4B8C-83A1-F6EECF244321}">
                <p14:modId xmlns:p14="http://schemas.microsoft.com/office/powerpoint/2010/main" val="3953565215"/>
              </p:ext>
            </p:extLst>
          </p:nvPr>
        </p:nvGraphicFramePr>
        <p:xfrm>
          <a:off x="485331" y="4137202"/>
          <a:ext cx="4378899" cy="867588"/>
        </p:xfrm>
        <a:graphic>
          <a:graphicData uri="http://schemas.openxmlformats.org/presentationml/2006/ole">
            <mc:AlternateContent xmlns:mc="http://schemas.openxmlformats.org/markup-compatibility/2006">
              <mc:Choice xmlns:v="urn:schemas-microsoft-com:vml" Requires="v">
                <p:oleObj name="Bitmap Image" r:id="rId8" imgW="4419983" imgH="1013333" progId="Paint.Picture">
                  <p:embed/>
                </p:oleObj>
              </mc:Choice>
              <mc:Fallback>
                <p:oleObj name="Bitmap Image" r:id="rId8" imgW="4419983" imgH="1013333" progId="Paint.Picture">
                  <p:embed/>
                  <p:pic>
                    <p:nvPicPr>
                      <p:cNvPr id="0" name="Object 105"/>
                      <p:cNvPicPr>
                        <a:picLocks noChangeAspect="1" noChangeArrowheads="1"/>
                      </p:cNvPicPr>
                      <p:nvPr/>
                    </p:nvPicPr>
                    <p:blipFill>
                      <a:blip r:embed="rId9">
                        <a:extLst>
                          <a:ext uri="{28A0092B-C50C-407E-A947-70E740481C1C}">
                            <a14:useLocalDpi xmlns:a14="http://schemas.microsoft.com/office/drawing/2010/main" val="0"/>
                          </a:ext>
                        </a:extLst>
                      </a:blip>
                      <a:srcRect l="6158" t="8661" r="5527" b="15224"/>
                      <a:stretch>
                        <a:fillRect/>
                      </a:stretch>
                    </p:blipFill>
                    <p:spPr bwMode="auto">
                      <a:xfrm>
                        <a:off x="485331" y="4137202"/>
                        <a:ext cx="4378899" cy="867588"/>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779F8A68-66A8-412C-B3CE-27675BD11782}"/>
              </a:ext>
            </a:extLst>
          </p:cNvPr>
          <p:cNvGraphicFramePr>
            <a:graphicFrameLocks noChangeAspect="1"/>
          </p:cNvGraphicFramePr>
          <p:nvPr>
            <p:extLst>
              <p:ext uri="{D42A27DB-BD31-4B8C-83A1-F6EECF244321}">
                <p14:modId xmlns:p14="http://schemas.microsoft.com/office/powerpoint/2010/main" val="2451231577"/>
              </p:ext>
            </p:extLst>
          </p:nvPr>
        </p:nvGraphicFramePr>
        <p:xfrm>
          <a:off x="5608800" y="5179058"/>
          <a:ext cx="4092575" cy="655638"/>
        </p:xfrm>
        <a:graphic>
          <a:graphicData uri="http://schemas.openxmlformats.org/presentationml/2006/ole">
            <mc:AlternateContent xmlns:mc="http://schemas.openxmlformats.org/markup-compatibility/2006">
              <mc:Choice xmlns:v="urn:schemas-microsoft-com:vml" Requires="v">
                <p:oleObj name="Bitmap Image" r:id="rId10" imgW="5098222" imgH="1150476" progId="Paint.Picture">
                  <p:embed/>
                </p:oleObj>
              </mc:Choice>
              <mc:Fallback>
                <p:oleObj name="Bitmap Image" r:id="rId10" imgW="5098222" imgH="1150476" progId="Paint.Picture">
                  <p:embed/>
                  <p:pic>
                    <p:nvPicPr>
                      <p:cNvPr id="0" name="Object 107"/>
                      <p:cNvPicPr>
                        <a:picLocks noChangeAspect="1" noChangeArrowheads="1"/>
                      </p:cNvPicPr>
                      <p:nvPr/>
                    </p:nvPicPr>
                    <p:blipFill>
                      <a:blip r:embed="rId11">
                        <a:extLst>
                          <a:ext uri="{28A0092B-C50C-407E-A947-70E740481C1C}">
                            <a14:useLocalDpi xmlns:a14="http://schemas.microsoft.com/office/drawing/2010/main" val="0"/>
                          </a:ext>
                        </a:extLst>
                      </a:blip>
                      <a:srcRect l="5101" t="18430" r="22633" b="30498"/>
                      <a:stretch>
                        <a:fillRect/>
                      </a:stretch>
                    </p:blipFill>
                    <p:spPr bwMode="auto">
                      <a:xfrm>
                        <a:off x="5608800" y="5179058"/>
                        <a:ext cx="4092575" cy="655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a:extLst>
              <a:ext uri="{FF2B5EF4-FFF2-40B4-BE49-F238E27FC236}">
                <a16:creationId xmlns:a16="http://schemas.microsoft.com/office/drawing/2014/main" id="{557A75D2-DFFE-5074-1D50-6E2BDD853BCC}"/>
              </a:ext>
            </a:extLst>
          </p:cNvPr>
          <p:cNvSpPr txBox="1"/>
          <p:nvPr/>
        </p:nvSpPr>
        <p:spPr>
          <a:xfrm>
            <a:off x="529472" y="3011924"/>
            <a:ext cx="8907217" cy="307777"/>
          </a:xfrm>
          <a:prstGeom prst="rect">
            <a:avLst/>
          </a:prstGeom>
          <a:noFill/>
        </p:spPr>
        <p:txBody>
          <a:bodyPr wrap="square" rtlCol="0">
            <a:spAutoFit/>
          </a:bodyPr>
          <a:lstStyle/>
          <a:p>
            <a:r>
              <a:rPr lang="en-US" sz="1400"/>
              <a:t>Not sure what the consequences of this are – will wait till we have screening.</a:t>
            </a:r>
          </a:p>
        </p:txBody>
      </p:sp>
    </p:spTree>
    <p:extLst>
      <p:ext uri="{BB962C8B-B14F-4D97-AF65-F5344CB8AC3E}">
        <p14:creationId xmlns:p14="http://schemas.microsoft.com/office/powerpoint/2010/main" val="895569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2525</TotalTime>
  <Words>333</Words>
  <Application>Microsoft Office PowerPoint</Application>
  <PresentationFormat>Widescreen</PresentationFormat>
  <Paragraphs>12</Paragraphs>
  <Slides>3</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3</vt:i4>
      </vt:variant>
      <vt:variant>
        <vt:lpstr>Slide Titles</vt:lpstr>
      </vt:variant>
      <vt:variant>
        <vt:i4>3</vt:i4>
      </vt:variant>
    </vt:vector>
  </HeadingPairs>
  <TitlesOfParts>
    <vt:vector size="10" baseType="lpstr">
      <vt:lpstr>Arial</vt:lpstr>
      <vt:lpstr>Calibri</vt:lpstr>
      <vt:lpstr>Calibri Light</vt:lpstr>
      <vt:lpstr>Office Theme</vt:lpstr>
      <vt:lpstr>Equation</vt:lpstr>
      <vt:lpstr>MathType 7.0 Equation</vt:lpstr>
      <vt:lpstr>Bitmap Image</vt:lpstr>
      <vt:lpstr>Electron-phonon Interaction</vt:lpstr>
      <vt:lpstr>Electron-Phonon Interaction</vt:lpstr>
      <vt:lpstr>Electron-Phonon Excitations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Electrons and Phonons</dc:title>
  <dc:creator>Andrew Douglas</dc:creator>
  <cp:lastModifiedBy>Andrew Douglas</cp:lastModifiedBy>
  <cp:revision>107</cp:revision>
  <dcterms:created xsi:type="dcterms:W3CDTF">2019-06-02T17:45:41Z</dcterms:created>
  <dcterms:modified xsi:type="dcterms:W3CDTF">2023-06-04T15:19:19Z</dcterms:modified>
</cp:coreProperties>
</file>